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8" roundtripDataSignature="AMtx7mjT3RvJe2CBZIGGW/989h3cclb9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468E7D9-51A6-48CC-BDF9-B02E622CA1E1}">
  <a:tblStyle styleId="{2468E7D9-51A6-48CC-BDF9-B02E622CA1E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de9ccb125c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1de9ccb125c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de9ccb125c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1de9ccb125c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1dfd27f4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1dfd27f4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1dfd27f4b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21dfd27f4b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1dfd27f4b9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1dfd27f4b9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de9ccb125c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1de9ccb125c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1dfd27f4b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1dfd27f4b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What is an ecosystem? Complex network / interconnected system that is self sustaining. 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 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Through EE-lens we try to understand what the ‘ingredients’ are that a HUB-IN Place needs to foster innovation and entrepreneurship.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We do this by drawing on insights from the academic fields of urban innovation (Concilio et al., 2019) and entrepreneurial ecosystems (Stam and van de Ven, 2021). Based on this literature, a historic urban area can be viewed as a melting pot of (potential) resources, including elements such as people, organisations and infrastructures. We have utilised the literature to identify eight ingredients and four institutional/cultural arrangements that, combined, can support innovative and entrepreneurial behaviour in Historic Urban Areas (see figure 7). 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8" name="Google Shape;118;p18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b636eb17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1b636eb17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Relation between HUB-IN Actions and entrepreneurial ecosystem</a:t>
            </a:r>
            <a:endParaRPr/>
          </a:p>
        </p:txBody>
      </p:sp>
      <p:sp>
        <p:nvSpPr>
          <p:cNvPr id="126" name="Google Shape;126;g1b636eb17c8_0_0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16ae26fdff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216ae26fdff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9" name="Google Shape;13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0885e42a2f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g20885e42a2f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1745d013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21745d0135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Not only individual elements, but interaction between them that strengthens the ecosystem; e.g. physical meeting place enables networking and knowledge exchange.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3" name="Google Shape;18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solidFill>
          <a:srgbClr val="1C1C47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/>
          <p:nvPr/>
        </p:nvSpPr>
        <p:spPr>
          <a:xfrm>
            <a:off x="0" y="0"/>
            <a:ext cx="9186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" name="Google Shape;18;p11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  <a:defRPr sz="3000" b="1">
                <a:solidFill>
                  <a:srgbClr val="9900C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body" idx="1"/>
          </p:nvPr>
        </p:nvSpPr>
        <p:spPr>
          <a:xfrm>
            <a:off x="4023069" y="1221168"/>
            <a:ext cx="4711500" cy="3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95300" algn="l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Century Gothic"/>
              <a:buChar char="•"/>
              <a:defRPr sz="1400">
                <a:solidFill>
                  <a:srgbClr val="FFFFFF"/>
                </a:solidFill>
              </a:defRPr>
            </a:lvl1pPr>
            <a:lvl2pPr marL="914400" lvl="1" indent="-406400" algn="l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Char char="•"/>
              <a:defRPr sz="1400">
                <a:solidFill>
                  <a:srgbClr val="FFFFFF"/>
                </a:solidFill>
              </a:defRPr>
            </a:lvl2pPr>
            <a:lvl3pPr marL="1371600" lvl="2" indent="-406400" algn="l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Char char="•"/>
              <a:defRPr sz="1400">
                <a:solidFill>
                  <a:srgbClr val="FFFFFF"/>
                </a:solidFill>
              </a:defRPr>
            </a:lvl3pPr>
            <a:lvl4pPr marL="1828800" lvl="3" indent="-406400" algn="l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Char char="•"/>
              <a:defRPr sz="1400">
                <a:solidFill>
                  <a:srgbClr val="FFFFFF"/>
                </a:solidFill>
              </a:defRPr>
            </a:lvl4pPr>
            <a:lvl5pPr marL="2286000" lvl="4" indent="-406400" algn="l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Char char="•"/>
              <a:defRPr sz="1400">
                <a:solidFill>
                  <a:srgbClr val="FFFFFF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sz="4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ubin-project.eu/library/the-ingredients-of-a-hub-in-place-hub-in-framework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hubin-project.eu/the-secret-for-successful-heritage-led-regeneration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4E45SIMPyMlnF72WxRfFSg5486ivK_IS/view?usp=share_link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rive.google.com/file/d/1q2mqAJMr_Y5DS8OgZt0ZkMwL05vX4F9s/view?usp=share_link" TargetMode="External"/><Relationship Id="rId4" Type="http://schemas.openxmlformats.org/officeDocument/2006/relationships/hyperlink" Target="https://drive.google.com/file/d/1vj0FArHN6AiksKvWJE7KTlO25JP-LUG7/view?usp=share_lin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4E27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de9ccb125c_0_149"/>
          <p:cNvSpPr txBox="1"/>
          <p:nvPr/>
        </p:nvSpPr>
        <p:spPr>
          <a:xfrm>
            <a:off x="2142175" y="1993275"/>
            <a:ext cx="60258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Ecosystem Quickscan</a:t>
            </a:r>
            <a:endParaRPr sz="40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8" name="Google Shape;108;g1de9ccb125c_0_149"/>
          <p:cNvSpPr/>
          <p:nvPr/>
        </p:nvSpPr>
        <p:spPr>
          <a:xfrm>
            <a:off x="-217450" y="0"/>
            <a:ext cx="1317300" cy="5143500"/>
          </a:xfrm>
          <a:prstGeom prst="rect">
            <a:avLst/>
          </a:prstGeom>
          <a:solidFill>
            <a:srgbClr val="FC4E27"/>
          </a:solidFill>
          <a:ln w="9525" cap="flat" cmpd="sng">
            <a:solidFill>
              <a:srgbClr val="FC4E2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de9ccb125c_0_181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Table division</a:t>
            </a:r>
            <a:endParaRPr/>
          </a:p>
        </p:txBody>
      </p:sp>
      <p:graphicFrame>
        <p:nvGraphicFramePr>
          <p:cNvPr id="194" name="Google Shape;194;g1de9ccb125c_0_181"/>
          <p:cNvGraphicFramePr/>
          <p:nvPr/>
        </p:nvGraphicFramePr>
        <p:xfrm>
          <a:off x="3075775" y="788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{2468E7D9-51A6-48CC-BDF9-B02E622CA1E1}</a:tableStyleId>
              </a:tblPr>
              <a:tblGrid>
                <a:gridCol w="2300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1" u="none" strike="noStrike" cap="none">
                          <a:solidFill>
                            <a:schemeClr val="lt1"/>
                          </a:solidFill>
                        </a:rPr>
                        <a:t>City</a:t>
                      </a:r>
                      <a:endParaRPr sz="1400" b="1" i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1" u="none" strike="noStrike" cap="none">
                          <a:solidFill>
                            <a:schemeClr val="lt1"/>
                          </a:solidFill>
                        </a:rPr>
                        <a:t>Moderator</a:t>
                      </a:r>
                      <a:endParaRPr sz="1400" b="1" i="1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Lisbon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Diana 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Utrecht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Niels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Angoulême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Helen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Genova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João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Belfast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Grit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Brașov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Ronald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Slovenska Bistrica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Chris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Nicosia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>
                          <a:solidFill>
                            <a:schemeClr val="lt1"/>
                          </a:solidFill>
                        </a:rPr>
                        <a:t>Rita </a:t>
                      </a:r>
                      <a:endParaRPr sz="1400" u="none" strike="noStrike" cap="none">
                        <a:solidFill>
                          <a:schemeClr val="lt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1dfd27f4b9_0_0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Support</a:t>
            </a:r>
            <a:endParaRPr/>
          </a:p>
        </p:txBody>
      </p:sp>
      <p:sp>
        <p:nvSpPr>
          <p:cNvPr id="200" name="Google Shape;200;g21dfd27f4b9_0_0"/>
          <p:cNvSpPr txBox="1">
            <a:spLocks noGrp="1"/>
          </p:cNvSpPr>
          <p:nvPr>
            <p:ph type="body" idx="1"/>
          </p:nvPr>
        </p:nvSpPr>
        <p:spPr>
          <a:xfrm>
            <a:off x="1671750" y="1221175"/>
            <a:ext cx="7062900" cy="343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knowledge / inspiration / training / support do you need during HUB-IN (next 12-18 months) to implement your acceleration programme?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alibri"/>
              <a:buAutoNum type="arabicPeriod"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What knowledge / support do you need in the coming period to continue the acceleration programme after HUB-IN</a:t>
            </a:r>
            <a:endParaRPr sz="2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4E27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1dfd27f4b9_0_15"/>
          <p:cNvSpPr txBox="1"/>
          <p:nvPr/>
        </p:nvSpPr>
        <p:spPr>
          <a:xfrm>
            <a:off x="1623250" y="1925250"/>
            <a:ext cx="60258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Resources on the Entrepreneurial </a:t>
            </a:r>
            <a:r>
              <a:rPr lang="en-US" sz="36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Ecosystem</a:t>
            </a:r>
            <a:endParaRPr sz="4000" b="1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6" name="Google Shape;206;g21dfd27f4b9_0_15"/>
          <p:cNvSpPr/>
          <p:nvPr/>
        </p:nvSpPr>
        <p:spPr>
          <a:xfrm>
            <a:off x="-217450" y="0"/>
            <a:ext cx="1317300" cy="5143500"/>
          </a:xfrm>
          <a:prstGeom prst="rect">
            <a:avLst/>
          </a:prstGeom>
          <a:solidFill>
            <a:srgbClr val="FC4E27"/>
          </a:solidFill>
          <a:ln w="9525" cap="flat" cmpd="sng">
            <a:solidFill>
              <a:srgbClr val="FC4E2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1dfd27f4b9_0_29"/>
          <p:cNvSpPr txBox="1">
            <a:spLocks noGrp="1"/>
          </p:cNvSpPr>
          <p:nvPr>
            <p:ph type="body" idx="1"/>
          </p:nvPr>
        </p:nvSpPr>
        <p:spPr>
          <a:xfrm>
            <a:off x="4666050" y="270600"/>
            <a:ext cx="4036800" cy="451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42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ingredients of a HUB-IN Place</a:t>
            </a: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42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 understand how HUB-IN Place might achieve regenerative growth, we need to uncover the ‘ingredients’ that are required to allow innovative and entrepreneurial behaviour to emerge and flourish in this specific urban context – in Historic Urban Areas by building on their unique history and heritage. </a:t>
            </a: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42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This reference paper provides the background research and a detailed evaluation of the key ingredients identified illustrated with a case study, and indicates that the combination and interaction with each ingredient to achieve transformation change / inclusive and regenerative growth.</a:t>
            </a:r>
            <a:endParaRPr sz="2142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900" u="sng">
                <a:solidFill>
                  <a:schemeClr val="hlink"/>
                </a:solidFill>
                <a:hlinkClick r:id="rId3"/>
              </a:rPr>
              <a:t>https://hubin-project.eu/library/the-ingredients-of-a-hub-in-place-hub-in-framework/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endParaRPr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g21dfd27f4b9_0_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48129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g1de9ccb125c_0_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498" y="176025"/>
            <a:ext cx="3418600" cy="479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1de9ccb125c_0_164"/>
          <p:cNvSpPr txBox="1">
            <a:spLocks noGrp="1"/>
          </p:cNvSpPr>
          <p:nvPr>
            <p:ph type="body" idx="1"/>
          </p:nvPr>
        </p:nvSpPr>
        <p:spPr>
          <a:xfrm>
            <a:off x="4666050" y="270600"/>
            <a:ext cx="3743100" cy="4517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77500"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D2.7 Entrepreneurial Ecosystems in Historic Urban Areas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this report, the focus lies on analysing how ecosystem elements are put in place for specific initiatives that emerge within larger urban heritage-based ecosystems, and on characterizing their (potential) contributions to the overall ecosystem. This is done based on an analysis of the first 80 cases of the HUB-IN Atlas, according to the Entrepreneurial Ecosystem Framework, as outlined in previous work of HUB-IN.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ct val="209999"/>
              <a:buFont typeface="Arial"/>
              <a:buNone/>
            </a:pPr>
            <a:r>
              <a:rPr lang="en-US" sz="2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https://hubin-project.eu/the-secret-for-successful-heritage-led-regeneration/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1dfd27f4b9_0_10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WORKSHOP RESOURCES</a:t>
            </a:r>
            <a:endParaRPr/>
          </a:p>
        </p:txBody>
      </p:sp>
      <p:sp>
        <p:nvSpPr>
          <p:cNvPr id="224" name="Google Shape;224;g21dfd27f4b9_0_10"/>
          <p:cNvSpPr txBox="1">
            <a:spLocks noGrp="1"/>
          </p:cNvSpPr>
          <p:nvPr>
            <p:ph type="body" idx="1"/>
          </p:nvPr>
        </p:nvSpPr>
        <p:spPr>
          <a:xfrm>
            <a:off x="3775644" y="1208143"/>
            <a:ext cx="4711500" cy="343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600"/>
              <a:t>Worksheet (A3) used in workshop: found </a:t>
            </a:r>
            <a:r>
              <a:rPr lang="en-US" sz="1600" u="sng">
                <a:solidFill>
                  <a:schemeClr val="hlink"/>
                </a:solidFill>
                <a:hlinkClick r:id="rId3"/>
              </a:rPr>
              <a:t>here</a:t>
            </a: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600"/>
              <a:t>Cards explaining elements of enterpreneurial ecosystem: </a:t>
            </a:r>
            <a:br>
              <a:rPr lang="en-US" sz="1600"/>
            </a:br>
            <a:r>
              <a:rPr lang="en-US" sz="1600"/>
              <a:t>- Digital version: found </a:t>
            </a:r>
            <a:r>
              <a:rPr lang="en-US" sz="1600" u="sng">
                <a:solidFill>
                  <a:schemeClr val="hlink"/>
                </a:solidFill>
                <a:hlinkClick r:id="rId4"/>
              </a:rPr>
              <a:t>here</a:t>
            </a: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sz="1600"/>
              <a:t>- Printable version (2 per page): found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here</a:t>
            </a:r>
            <a:endParaRPr sz="1600"/>
          </a:p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</a:pPr>
            <a:r>
              <a:rPr lang="en-US" sz="3100"/>
              <a:t> Goal</a:t>
            </a:r>
            <a:endParaRPr sz="3100"/>
          </a:p>
        </p:txBody>
      </p:sp>
      <p:sp>
        <p:nvSpPr>
          <p:cNvPr id="114" name="Google Shape;114;p2"/>
          <p:cNvSpPr txBox="1">
            <a:spLocks noGrp="1"/>
          </p:cNvSpPr>
          <p:nvPr>
            <p:ph type="body" idx="1"/>
          </p:nvPr>
        </p:nvSpPr>
        <p:spPr>
          <a:xfrm>
            <a:off x="1645978" y="1938650"/>
            <a:ext cx="7112700" cy="3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lvl="0" indent="0" algn="l" rtl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SzPts val="4200"/>
              <a:buNone/>
            </a:pPr>
            <a:r>
              <a:rPr lang="en-US" sz="2200" dirty="0"/>
              <a:t>Strengthen your acceleration </a:t>
            </a:r>
            <a:r>
              <a:rPr lang="en-US" sz="2200" dirty="0" err="1"/>
              <a:t>programme</a:t>
            </a:r>
            <a:r>
              <a:rPr lang="en-US" sz="2200" dirty="0"/>
              <a:t>, as well as the overall heritage-led entrepreneurial ecosystem in your city.</a:t>
            </a:r>
            <a:endParaRPr sz="1800" dirty="0"/>
          </a:p>
          <a:p>
            <a:pPr marL="266700" lvl="0" indent="0" algn="l" rtl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SzPts val="4200"/>
              <a:buNone/>
            </a:pPr>
            <a:endParaRPr sz="1500" dirty="0"/>
          </a:p>
          <a:p>
            <a:pPr marL="266700" lvl="0" indent="0" algn="l" rtl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SzPts val="4200"/>
              <a:buNone/>
            </a:pPr>
            <a:endParaRPr sz="1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 rot="-5400000">
            <a:off x="-1858096" y="2281775"/>
            <a:ext cx="4689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</a:pPr>
            <a:r>
              <a:rPr lang="en-US"/>
              <a:t>Ecosystem Ingredients</a:t>
            </a:r>
            <a:endParaRPr/>
          </a:p>
        </p:txBody>
      </p:sp>
      <p:sp>
        <p:nvSpPr>
          <p:cNvPr id="121" name="Google Shape;121;p18"/>
          <p:cNvSpPr txBox="1"/>
          <p:nvPr/>
        </p:nvSpPr>
        <p:spPr>
          <a:xfrm>
            <a:off x="6483329" y="4700931"/>
            <a:ext cx="27183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>
                <a:solidFill>
                  <a:srgbClr val="EF8A45"/>
                </a:solidFill>
                <a:latin typeface="Arial"/>
                <a:ea typeface="Arial"/>
                <a:cs typeface="Arial"/>
                <a:sym typeface="Arial"/>
              </a:rPr>
              <a:t>Based on the entrepreneurial ecosystem framework of Stam and van de Ven (2021) </a:t>
            </a:r>
            <a:endParaRPr sz="1050" b="0" i="0" u="none" strike="noStrike" cap="none">
              <a:solidFill>
                <a:srgbClr val="EF8A4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96687" y="81377"/>
            <a:ext cx="5097677" cy="4980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b636eb17c8_0_0"/>
          <p:cNvSpPr txBox="1">
            <a:spLocks noGrp="1"/>
          </p:cNvSpPr>
          <p:nvPr>
            <p:ph type="title"/>
          </p:nvPr>
        </p:nvSpPr>
        <p:spPr>
          <a:xfrm rot="-5400000">
            <a:off x="-1858096" y="2281775"/>
            <a:ext cx="46893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</a:pPr>
            <a:r>
              <a:rPr lang="en-US"/>
              <a:t>Ecosystem Ingredients</a:t>
            </a:r>
            <a:endParaRPr/>
          </a:p>
        </p:txBody>
      </p:sp>
      <p:sp>
        <p:nvSpPr>
          <p:cNvPr id="129" name="Google Shape;129;g1b636eb17c8_0_0"/>
          <p:cNvSpPr txBox="1"/>
          <p:nvPr/>
        </p:nvSpPr>
        <p:spPr>
          <a:xfrm>
            <a:off x="6483329" y="4700931"/>
            <a:ext cx="27183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en-US" sz="1050" b="0" i="0" u="none" strike="noStrike" cap="none">
                <a:solidFill>
                  <a:srgbClr val="EF8A45"/>
                </a:solidFill>
                <a:latin typeface="Arial"/>
                <a:ea typeface="Arial"/>
                <a:cs typeface="Arial"/>
                <a:sym typeface="Arial"/>
              </a:rPr>
              <a:t>Based on the entrepreneurial ecosystem framework of Stam and van de Ven (2021) </a:t>
            </a:r>
            <a:endParaRPr sz="1050" b="0" i="0" u="none" strike="noStrike" cap="none">
              <a:solidFill>
                <a:srgbClr val="EF8A4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g1b636eb17c8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6775" y="101000"/>
            <a:ext cx="5057500" cy="4941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16ae26fdff_0_22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Cards</a:t>
            </a:r>
            <a:endParaRPr/>
          </a:p>
        </p:txBody>
      </p:sp>
      <p:pic>
        <p:nvPicPr>
          <p:cNvPr id="136" name="Google Shape;136;g216ae26fdff_0_22"/>
          <p:cNvPicPr preferRelativeResize="0"/>
          <p:nvPr/>
        </p:nvPicPr>
        <p:blipFill rotWithShape="1">
          <a:blip r:embed="rId3">
            <a:alphaModFix/>
          </a:blip>
          <a:srcRect l="1184" t="1193" r="813" b="1736"/>
          <a:stretch/>
        </p:blipFill>
        <p:spPr>
          <a:xfrm>
            <a:off x="1672725" y="266775"/>
            <a:ext cx="6552525" cy="4650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</a:pPr>
            <a:r>
              <a:rPr lang="en-US"/>
              <a:t>Leading questions</a:t>
            </a:r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body" idx="1"/>
          </p:nvPr>
        </p:nvSpPr>
        <p:spPr>
          <a:xfrm>
            <a:off x="2718924" y="1221168"/>
            <a:ext cx="6015600" cy="3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What </a:t>
            </a:r>
            <a:r>
              <a:rPr lang="en-US" sz="1800" b="1" dirty="0"/>
              <a:t>opportunities</a:t>
            </a:r>
            <a:r>
              <a:rPr lang="en-US" sz="1800" dirty="0"/>
              <a:t> does our heritage-led entrepreneurial ecosystem offer for our acceleration </a:t>
            </a:r>
            <a:r>
              <a:rPr lang="en-US" sz="1800" dirty="0" err="1"/>
              <a:t>programme</a:t>
            </a:r>
            <a:r>
              <a:rPr lang="en-US" sz="1800" dirty="0"/>
              <a:t>?</a:t>
            </a: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endParaRPr sz="1800" dirty="0"/>
          </a:p>
          <a:p>
            <a:pPr marL="457200" lvl="0" indent="-45720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1800"/>
              <a:buChar char="•"/>
            </a:pPr>
            <a:r>
              <a:rPr lang="en-US" sz="1800" dirty="0"/>
              <a:t>What does our accelerator </a:t>
            </a:r>
            <a:r>
              <a:rPr lang="en-US" sz="1800" dirty="0" err="1"/>
              <a:t>programme</a:t>
            </a:r>
            <a:r>
              <a:rPr lang="en-US" sz="1800" dirty="0"/>
              <a:t> </a:t>
            </a:r>
            <a:r>
              <a:rPr lang="en-US" sz="1800" b="1" dirty="0"/>
              <a:t>contribute to</a:t>
            </a:r>
            <a:r>
              <a:rPr lang="en-US" sz="1800" dirty="0"/>
              <a:t> our heritage-led entrepreneurial ecosystem?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0885e42a2f_0_8"/>
          <p:cNvSpPr txBox="1">
            <a:spLocks noGrp="1"/>
          </p:cNvSpPr>
          <p:nvPr>
            <p:ph type="title"/>
          </p:nvPr>
        </p:nvSpPr>
        <p:spPr>
          <a:xfrm rot="-5400000">
            <a:off x="-1996850" y="2285650"/>
            <a:ext cx="49668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YESBOX - Gamlestaden Fabriker 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/>
          </a:p>
        </p:txBody>
      </p:sp>
      <p:sp>
        <p:nvSpPr>
          <p:cNvPr id="148" name="Google Shape;148;g20885e42a2f_0_8"/>
          <p:cNvSpPr txBox="1">
            <a:spLocks noGrp="1"/>
          </p:cNvSpPr>
          <p:nvPr>
            <p:ph type="body" idx="1"/>
          </p:nvPr>
        </p:nvSpPr>
        <p:spPr>
          <a:xfrm>
            <a:off x="1133907" y="317818"/>
            <a:ext cx="4711500" cy="34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r>
              <a:rPr lang="en-US" sz="1800">
                <a:solidFill>
                  <a:schemeClr val="lt1"/>
                </a:solidFill>
              </a:rPr>
              <a:t>Part of wider development of Gamlestaden Fabriker in Gothenburg (Sweden):</a:t>
            </a:r>
            <a:endParaRPr sz="180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r>
              <a:rPr lang="en-US" sz="1800">
                <a:solidFill>
                  <a:schemeClr val="lt1"/>
                </a:solidFill>
              </a:rPr>
              <a:t>‘YESBOX’: an incubator hub for entrepreneurs</a:t>
            </a: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8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200">
              <a:solidFill>
                <a:srgbClr val="1C1C47"/>
              </a:solidFill>
              <a:highlight>
                <a:srgbClr val="F2EAEA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200">
              <a:solidFill>
                <a:srgbClr val="1C1C47"/>
              </a:solidFill>
              <a:highlight>
                <a:srgbClr val="F2EAEA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9" name="Google Shape;149;g20885e42a2f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57000" y="2256100"/>
            <a:ext cx="4859574" cy="274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0885e42a2f_0_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41048" y="317819"/>
            <a:ext cx="2875525" cy="1713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20885e42a2f_0_8"/>
          <p:cNvPicPr preferRelativeResize="0"/>
          <p:nvPr/>
        </p:nvPicPr>
        <p:blipFill rotWithShape="1">
          <a:blip r:embed="rId5">
            <a:alphaModFix/>
          </a:blip>
          <a:srcRect l="1228" r="29300"/>
          <a:stretch/>
        </p:blipFill>
        <p:spPr>
          <a:xfrm>
            <a:off x="1133912" y="2256100"/>
            <a:ext cx="2714163" cy="274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1745d01359_0_0"/>
          <p:cNvSpPr txBox="1">
            <a:spLocks noGrp="1"/>
          </p:cNvSpPr>
          <p:nvPr>
            <p:ph type="title"/>
          </p:nvPr>
        </p:nvSpPr>
        <p:spPr>
          <a:xfrm rot="-5400000">
            <a:off x="-1980950" y="2257225"/>
            <a:ext cx="49350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2400"/>
              <a:t>YESBOX - Gamlestaden Fabriker </a:t>
            </a:r>
            <a:endParaRPr sz="24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endParaRPr sz="2400"/>
          </a:p>
        </p:txBody>
      </p:sp>
      <p:pic>
        <p:nvPicPr>
          <p:cNvPr id="157" name="Google Shape;157;g21745d01359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2588" y="691600"/>
            <a:ext cx="3513236" cy="343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21745d01359_0_0"/>
          <p:cNvSpPr txBox="1"/>
          <p:nvPr/>
        </p:nvSpPr>
        <p:spPr>
          <a:xfrm>
            <a:off x="6971300" y="3428375"/>
            <a:ext cx="19632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Part of city-wide initiative ‘The Entrepreneurial Gothenburg’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9" name="Google Shape;159;g21745d01359_0_0"/>
          <p:cNvCxnSpPr/>
          <p:nvPr/>
        </p:nvCxnSpPr>
        <p:spPr>
          <a:xfrm rot="10800000">
            <a:off x="2747875" y="2104025"/>
            <a:ext cx="1125900" cy="11871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0" name="Google Shape;160;g21745d01359_0_0"/>
          <p:cNvCxnSpPr/>
          <p:nvPr/>
        </p:nvCxnSpPr>
        <p:spPr>
          <a:xfrm>
            <a:off x="5458675" y="3002200"/>
            <a:ext cx="1502400" cy="9279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1" name="Google Shape;161;g21745d01359_0_0"/>
          <p:cNvCxnSpPr/>
          <p:nvPr/>
        </p:nvCxnSpPr>
        <p:spPr>
          <a:xfrm flipH="1">
            <a:off x="2798175" y="1086750"/>
            <a:ext cx="1655700" cy="5898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2" name="Google Shape;162;g21745d01359_0_0"/>
          <p:cNvSpPr txBox="1"/>
          <p:nvPr/>
        </p:nvSpPr>
        <p:spPr>
          <a:xfrm>
            <a:off x="1026700" y="1165125"/>
            <a:ext cx="2135700" cy="10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Run by a network of 16 organisations involved in business development, entrepreneurship and innovation.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3" name="Google Shape;163;g21745d01359_0_0"/>
          <p:cNvCxnSpPr/>
          <p:nvPr/>
        </p:nvCxnSpPr>
        <p:spPr>
          <a:xfrm>
            <a:off x="6106100" y="3093850"/>
            <a:ext cx="865200" cy="5454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4" name="Google Shape;164;g21745d01359_0_0"/>
          <p:cNvSpPr txBox="1"/>
          <p:nvPr/>
        </p:nvSpPr>
        <p:spPr>
          <a:xfrm>
            <a:off x="992375" y="2405225"/>
            <a:ext cx="1963200" cy="10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Physical location: ‘dream factory for entrepreneurs and innovators'</a:t>
            </a:r>
            <a:b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(incorporates facilities for digital meetings as well)</a:t>
            </a:r>
            <a:endParaRPr sz="11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g21745d01359_0_0"/>
          <p:cNvCxnSpPr/>
          <p:nvPr/>
        </p:nvCxnSpPr>
        <p:spPr>
          <a:xfrm flipH="1">
            <a:off x="2904775" y="2115950"/>
            <a:ext cx="757200" cy="5343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6" name="Google Shape;166;g21745d01359_0_0"/>
          <p:cNvSpPr txBox="1"/>
          <p:nvPr/>
        </p:nvSpPr>
        <p:spPr>
          <a:xfrm>
            <a:off x="6396150" y="4254975"/>
            <a:ext cx="2447400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Contributes to city-wide ambition to become “an international role model through its entrepreneurial attitude and atmosphere.”</a:t>
            </a:r>
            <a:endParaRPr sz="1100" b="0" i="0" u="none" strike="noStrike" cap="none">
              <a:solidFill>
                <a:srgbClr val="00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67" name="Google Shape;167;g21745d01359_0_0"/>
          <p:cNvCxnSpPr/>
          <p:nvPr/>
        </p:nvCxnSpPr>
        <p:spPr>
          <a:xfrm>
            <a:off x="5226475" y="3067025"/>
            <a:ext cx="1187100" cy="11424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8" name="Google Shape;168;g21745d01359_0_0"/>
          <p:cNvCxnSpPr/>
          <p:nvPr/>
        </p:nvCxnSpPr>
        <p:spPr>
          <a:xfrm>
            <a:off x="5271150" y="3347825"/>
            <a:ext cx="1161600" cy="9957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9" name="Google Shape;169;g21745d01359_0_0"/>
          <p:cNvCxnSpPr/>
          <p:nvPr/>
        </p:nvCxnSpPr>
        <p:spPr>
          <a:xfrm>
            <a:off x="5290300" y="3641375"/>
            <a:ext cx="1142400" cy="8361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0" name="Google Shape;170;g21745d01359_0_0"/>
          <p:cNvSpPr txBox="1"/>
          <p:nvPr/>
        </p:nvSpPr>
        <p:spPr>
          <a:xfrm>
            <a:off x="1698775" y="111350"/>
            <a:ext cx="1963200" cy="9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One-stop-shop for guidance, advice and training for entrepreneurs and innovators </a:t>
            </a:r>
            <a:endParaRPr sz="1100" b="0" i="0" u="none" strike="noStrike" cap="none">
              <a:solidFill>
                <a:srgbClr val="00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71" name="Google Shape;171;g21745d01359_0_0"/>
          <p:cNvCxnSpPr/>
          <p:nvPr/>
        </p:nvCxnSpPr>
        <p:spPr>
          <a:xfrm rot="10800000">
            <a:off x="3183900" y="780550"/>
            <a:ext cx="1388100" cy="1272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2" name="Google Shape;172;g21745d01359_0_0"/>
          <p:cNvSpPr txBox="1"/>
          <p:nvPr/>
        </p:nvSpPr>
        <p:spPr>
          <a:xfrm>
            <a:off x="6727950" y="683975"/>
            <a:ext cx="1963200" cy="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Enables knowledge </a:t>
            </a:r>
            <a:b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bundling and exchange</a:t>
            </a:r>
            <a:endParaRPr sz="11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g21745d01359_0_0"/>
          <p:cNvCxnSpPr/>
          <p:nvPr/>
        </p:nvCxnSpPr>
        <p:spPr>
          <a:xfrm rot="10800000" flipH="1">
            <a:off x="6104275" y="1087025"/>
            <a:ext cx="595500" cy="3294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4" name="Google Shape;174;g21745d01359_0_0"/>
          <p:cNvSpPr txBox="1"/>
          <p:nvPr/>
        </p:nvSpPr>
        <p:spPr>
          <a:xfrm>
            <a:off x="3412600" y="4254975"/>
            <a:ext cx="19632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Events and training offers networking opportunities for (to-be) entrepreneurs</a:t>
            </a:r>
            <a:endParaRPr sz="1100" b="0" i="0" u="none" strike="noStrike" cap="none">
              <a:solidFill>
                <a:srgbClr val="00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175" name="Google Shape;175;g21745d01359_0_0"/>
          <p:cNvCxnSpPr/>
          <p:nvPr/>
        </p:nvCxnSpPr>
        <p:spPr>
          <a:xfrm flipH="1">
            <a:off x="4643500" y="3872825"/>
            <a:ext cx="399900" cy="3000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6" name="Google Shape;176;g21745d01359_0_0"/>
          <p:cNvCxnSpPr>
            <a:endCxn id="158" idx="1"/>
          </p:cNvCxnSpPr>
          <p:nvPr/>
        </p:nvCxnSpPr>
        <p:spPr>
          <a:xfrm>
            <a:off x="5768900" y="3020075"/>
            <a:ext cx="1202400" cy="77160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7" name="Google Shape;177;g21745d01359_0_0"/>
          <p:cNvSpPr txBox="1"/>
          <p:nvPr/>
        </p:nvSpPr>
        <p:spPr>
          <a:xfrm>
            <a:off x="972275" y="3616925"/>
            <a:ext cx="2857200" cy="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Re-use of heritage building; continuing legacy of entrepreneurship and innovation of former factory district</a:t>
            </a:r>
            <a:endParaRPr sz="11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g21745d01359_0_0"/>
          <p:cNvCxnSpPr/>
          <p:nvPr/>
        </p:nvCxnSpPr>
        <p:spPr>
          <a:xfrm flipH="1">
            <a:off x="3204775" y="2699800"/>
            <a:ext cx="457200" cy="8496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9" name="Google Shape;179;g21745d01359_0_0"/>
          <p:cNvSpPr txBox="1"/>
          <p:nvPr/>
        </p:nvSpPr>
        <p:spPr>
          <a:xfrm>
            <a:off x="5109725" y="20525"/>
            <a:ext cx="1963200" cy="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rgbClr val="00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Enables upskilling of local entrepreneurs </a:t>
            </a:r>
            <a:endParaRPr sz="11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" name="Google Shape;180;g21745d01359_0_0"/>
          <p:cNvCxnSpPr/>
          <p:nvPr/>
        </p:nvCxnSpPr>
        <p:spPr>
          <a:xfrm rot="10800000" flipH="1">
            <a:off x="5451675" y="588725"/>
            <a:ext cx="157200" cy="4149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 rot="-5400000">
            <a:off x="-1775146" y="2291602"/>
            <a:ext cx="45234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CC"/>
              </a:buClr>
              <a:buSzPts val="3000"/>
              <a:buFont typeface="Century Gothic"/>
              <a:buNone/>
            </a:pPr>
            <a:r>
              <a:rPr lang="en-US" sz="3200"/>
              <a:t>To do today</a:t>
            </a:r>
            <a:endParaRPr sz="3200"/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1"/>
          </p:nvPr>
        </p:nvSpPr>
        <p:spPr>
          <a:xfrm>
            <a:off x="1432125" y="182525"/>
            <a:ext cx="7476600" cy="47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600"/>
              <a:buChar char="•"/>
            </a:pPr>
            <a:r>
              <a:rPr lang="en-US" sz="1600"/>
              <a:t>Goal of the quick scan: Explore how your acceleration programme connects to your local heritage-led entrepreneurial ecosystem</a:t>
            </a:r>
            <a:endParaRPr sz="1600"/>
          </a:p>
          <a:p>
            <a:pPr marL="45720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600"/>
          </a:p>
          <a:p>
            <a:pPr marL="45720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4200"/>
              <a:buNone/>
            </a:pPr>
            <a:endParaRPr sz="1600"/>
          </a:p>
        </p:txBody>
      </p:sp>
      <p:sp>
        <p:nvSpPr>
          <p:cNvPr id="187" name="Google Shape;187;p20"/>
          <p:cNvSpPr txBox="1"/>
          <p:nvPr/>
        </p:nvSpPr>
        <p:spPr>
          <a:xfrm>
            <a:off x="1432125" y="1046525"/>
            <a:ext cx="7419600" cy="21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Char char="•"/>
            </a:pPr>
            <a:r>
              <a:rPr lang="en-US" sz="16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Worksheet will guide you through four steps:</a:t>
            </a:r>
            <a:endParaRPr sz="16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0287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entury Gothic"/>
              <a:buAutoNum type="arabicPeriod"/>
            </a:pP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Summary of your acceleration </a:t>
            </a:r>
            <a:r>
              <a:rPr lang="en-US" sz="1600" b="0" i="0" u="none" strike="noStrike" cap="none" dirty="0" err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programme</a:t>
            </a: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600" b="0" i="1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</a:t>
            </a:r>
            <a:r>
              <a:rPr lang="en-US" sz="1600" i="1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5 minutes)</a:t>
            </a: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600" b="0" i="0" u="none" strike="noStrike" cap="none" dirty="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0287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entury Gothic"/>
              <a:buAutoNum type="arabicPeriod"/>
            </a:pP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Discuss which elements of the ecosystem your acceleration </a:t>
            </a:r>
            <a:r>
              <a:rPr lang="en-US" sz="1600" b="0" i="0" u="none" strike="noStrike" cap="none" dirty="0" err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programme</a:t>
            </a: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can draw on </a:t>
            </a:r>
            <a:r>
              <a:rPr lang="en-US" sz="1600" b="0" i="1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(15 minutes)</a:t>
            </a:r>
            <a:endParaRPr sz="1600" b="0" i="1" u="none" strike="noStrike" cap="none" dirty="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0287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entury Gothic"/>
              <a:buAutoNum type="arabicPeriod"/>
            </a:pP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Discuss which elements of the ecosystem your action is trying to strengthen / improve </a:t>
            </a:r>
            <a:r>
              <a:rPr lang="en-US" sz="1600" i="1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(10 minutes)</a:t>
            </a:r>
            <a:endParaRPr sz="1600" b="0" i="1" u="none" strike="noStrike" cap="none" dirty="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0287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Century Gothic"/>
              <a:buAutoNum type="arabicPeriod"/>
            </a:pP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Define what you need to make your acceleration </a:t>
            </a:r>
            <a:r>
              <a:rPr lang="en-US" sz="1600" b="0" i="0" u="none" strike="noStrike" cap="none" dirty="0" err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programme</a:t>
            </a:r>
            <a:r>
              <a:rPr lang="en-US" sz="1600" b="0" i="0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 success </a:t>
            </a:r>
            <a:r>
              <a:rPr lang="en-US" sz="1600" b="0" i="1" u="none" strike="noStrike" cap="none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(5 minutes)</a:t>
            </a:r>
            <a:endParaRPr sz="1600" b="0" i="1" u="none" strike="noStrike" cap="none" dirty="0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88" name="Google Shape;188;p20"/>
          <p:cNvSpPr txBox="1"/>
          <p:nvPr/>
        </p:nvSpPr>
        <p:spPr>
          <a:xfrm>
            <a:off x="1432125" y="3353600"/>
            <a:ext cx="7311600" cy="15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Each table has a moderator</a:t>
            </a:r>
            <a:endParaRPr sz="16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can find cards with the elements on your table to guide your discussion</a:t>
            </a:r>
            <a:endParaRPr sz="16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entury Gothic"/>
              <a:buChar char="•"/>
            </a:pPr>
            <a:r>
              <a:rPr lang="en-US"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Total of 35 minutes</a:t>
            </a:r>
            <a:endParaRPr sz="16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Microsoft Office PowerPoint</Application>
  <PresentationFormat>On-screen Show (16:9)</PresentationFormat>
  <Paragraphs>94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Century Gothic</vt:lpstr>
      <vt:lpstr>Arial</vt:lpstr>
      <vt:lpstr>Office Theme</vt:lpstr>
      <vt:lpstr>PowerPoint Presentation</vt:lpstr>
      <vt:lpstr> Goal</vt:lpstr>
      <vt:lpstr>Ecosystem Ingredients</vt:lpstr>
      <vt:lpstr>Ecosystem Ingredients</vt:lpstr>
      <vt:lpstr>Cards</vt:lpstr>
      <vt:lpstr>Leading questions</vt:lpstr>
      <vt:lpstr>YESBOX - Gamlestaden Fabriker   </vt:lpstr>
      <vt:lpstr>YESBOX - Gamlestaden Fabriker  </vt:lpstr>
      <vt:lpstr>To do today</vt:lpstr>
      <vt:lpstr>Table division</vt:lpstr>
      <vt:lpstr>Support</vt:lpstr>
      <vt:lpstr>PowerPoint Presentation</vt:lpstr>
      <vt:lpstr>PowerPoint Presentation</vt:lpstr>
      <vt:lpstr>PowerPoint Presentation</vt:lpstr>
      <vt:lpstr>WORKSHOP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</dc:creator>
  <cp:lastModifiedBy>Bosma, N.S. (Niels)</cp:lastModifiedBy>
  <cp:revision>1</cp:revision>
  <dcterms:created xsi:type="dcterms:W3CDTF">2010-04-12T23:12:02Z</dcterms:created>
  <dcterms:modified xsi:type="dcterms:W3CDTF">2025-02-11T15:50:21Z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